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3" r:id="rId2"/>
    <p:sldId id="275" r:id="rId3"/>
    <p:sldId id="279" r:id="rId4"/>
    <p:sldId id="278" r:id="rId5"/>
    <p:sldId id="301" r:id="rId6"/>
    <p:sldId id="304" r:id="rId7"/>
    <p:sldId id="270" r:id="rId8"/>
    <p:sldId id="277" r:id="rId9"/>
    <p:sldId id="285" r:id="rId10"/>
    <p:sldId id="303" r:id="rId11"/>
    <p:sldId id="286" r:id="rId12"/>
    <p:sldId id="302" r:id="rId13"/>
    <p:sldId id="284" r:id="rId14"/>
    <p:sldId id="287" r:id="rId15"/>
    <p:sldId id="288" r:id="rId16"/>
    <p:sldId id="297" r:id="rId17"/>
    <p:sldId id="298" r:id="rId18"/>
    <p:sldId id="299" r:id="rId19"/>
    <p:sldId id="292" r:id="rId20"/>
    <p:sldId id="291" r:id="rId21"/>
    <p:sldId id="293" r:id="rId22"/>
    <p:sldId id="300" r:id="rId23"/>
    <p:sldId id="276" r:id="rId24"/>
  </p:sldIdLst>
  <p:sldSz cx="12192000" cy="6858000"/>
  <p:notesSz cx="6858000" cy="9144000"/>
  <p:embeddedFontLst>
    <p:embeddedFont>
      <p:font typeface="08서울남산체 L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나눔바른고딕 Light" panose="020B0603020101020101" pitchFamily="50" charset="-127"/>
      <p:regular r:id="rId29"/>
    </p:embeddedFont>
    <p:embeddedFont>
      <p:font typeface="나눔바른고딕 UltraLight" panose="020B0603020101020101" pitchFamily="50" charset="-127"/>
      <p:regular r:id="rId30"/>
    </p:embeddedFont>
    <p:embeddedFont>
      <p:font typeface="나눔스퀘어" panose="020B0600000101010101" pitchFamily="50" charset="-127"/>
      <p:regular r:id="rId31"/>
    </p:embeddedFont>
    <p:embeddedFont>
      <p:font typeface="나눔스퀘어 ExtraBold" panose="020B0600000101010101" pitchFamily="50" charset="-127"/>
      <p:bold r:id="rId32"/>
    </p:embeddedFont>
    <p:embeddedFont>
      <p:font typeface="Microsoft JhengHei UI Light" panose="020B0304030504040204" pitchFamily="34" charset="-120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HY나무L" panose="02030600000101010101" pitchFamily="18" charset="-127"/>
      <p:regular r:id="rId35"/>
    </p:embeddedFont>
    <p:embeddedFont>
      <p:font typeface="맑은 고딕 Semilight" panose="020B0502040204020203" pitchFamily="50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A1D6"/>
    <a:srgbClr val="ECF3FA"/>
    <a:srgbClr val="FAF7F3"/>
    <a:srgbClr val="C8EA20"/>
    <a:srgbClr val="C2EA01"/>
    <a:srgbClr val="BDE700"/>
    <a:srgbClr val="64DD5E"/>
    <a:srgbClr val="4CDA86"/>
    <a:srgbClr val="1CD7D9"/>
    <a:srgbClr val="00D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87558" autoAdjust="0"/>
  </p:normalViewPr>
  <p:slideViewPr>
    <p:cSldViewPr snapToGrid="0">
      <p:cViewPr>
        <p:scale>
          <a:sx n="66" d="100"/>
          <a:sy n="66" d="100"/>
        </p:scale>
        <p:origin x="2298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69B5-CCBD-494D-8F8F-B3C986AC1D50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2C180-D133-4CD5-A8F8-2E3D7A81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  <a:p>
            <a:r>
              <a:rPr lang="en-US" altLang="ko-KR" smtClean="0"/>
              <a:t> </a:t>
            </a:r>
            <a:r>
              <a:rPr lang="ko-KR" altLang="en-US" smtClean="0"/>
              <a:t>특정키워드를이용하여 인식함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스케일을 가장 크게 한다면</a:t>
            </a:r>
            <a:endParaRPr lang="en-US" altLang="ko-KR" smtClean="0"/>
          </a:p>
          <a:p>
            <a:r>
              <a:rPr lang="ko-KR" altLang="en-US" smtClean="0"/>
              <a:t>출발점과 목적지를 정하여 자율주행하도록 함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음성인식을 기능적으로 할지 주행적으로 할지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잠금기능은 크게 필요없음</a:t>
            </a:r>
            <a:endParaRPr lang="en-US" altLang="ko-KR" smtClean="0"/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3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모드 일 경우 자기 자신과 멀어지면 알림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정지모드 일 경우 정해진 좌표 이탈 알림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숙소에 놓았을경우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l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OFF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알림이안울림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6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0E5E3-D750-4645-81A9-3451ECD2793C}" type="datetimeFigureOut">
              <a:rPr lang="ko-KR" altLang="en-US" smtClean="0"/>
              <a:t>2018-01-22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43983" y="2127915"/>
            <a:ext cx="3242003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자율 주행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스마트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캐리어 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7024" y="1036258"/>
            <a:ext cx="474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04815" y="32133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&gt;비콘의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방향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결정</a:t>
            </a: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-&gt;핸드폰이 왼쪽에 있을때 좌회전</a:t>
            </a: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-&gt;핸드폰이 오른쪽에 있을때 우회전</a:t>
            </a: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-&gt;핸드폰이 앞에 있을때 직진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43063" y="4469477"/>
            <a:ext cx="88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38939" y="1863124"/>
            <a:ext cx="6430720" cy="4475111"/>
            <a:chOff x="150618" y="1832049"/>
            <a:chExt cx="6430720" cy="4475111"/>
          </a:xfrm>
        </p:grpSpPr>
        <p:sp>
          <p:nvSpPr>
            <p:cNvPr id="39" name="자유형 38"/>
            <p:cNvSpPr/>
            <p:nvPr/>
          </p:nvSpPr>
          <p:spPr>
            <a:xfrm rot="21007650">
              <a:off x="756368" y="1832049"/>
              <a:ext cx="5147159" cy="4059520"/>
            </a:xfrm>
            <a:custGeom>
              <a:avLst/>
              <a:gdLst>
                <a:gd name="connsiteX0" fmla="*/ 2043144 w 5147159"/>
                <a:gd name="connsiteY0" fmla="*/ 0 h 4059520"/>
                <a:gd name="connsiteX1" fmla="*/ 2043144 w 5147159"/>
                <a:gd name="connsiteY1" fmla="*/ 8440 h 4059520"/>
                <a:gd name="connsiteX2" fmla="*/ 5147159 w 5147159"/>
                <a:gd name="connsiteY2" fmla="*/ 1330813 h 4059520"/>
                <a:gd name="connsiteX3" fmla="*/ 3984675 w 5147159"/>
                <a:gd name="connsiteY3" fmla="*/ 4059520 h 4059520"/>
                <a:gd name="connsiteX4" fmla="*/ 1550413 w 5147159"/>
                <a:gd name="connsiteY4" fmla="*/ 3022475 h 4059520"/>
                <a:gd name="connsiteX5" fmla="*/ 0 w 5147159"/>
                <a:gd name="connsiteY5" fmla="*/ 3022475 h 4059520"/>
                <a:gd name="connsiteX6" fmla="*/ 0 w 5147159"/>
                <a:gd name="connsiteY6" fmla="*/ 0 h 405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7159" h="4059520">
                  <a:moveTo>
                    <a:pt x="2043144" y="0"/>
                  </a:moveTo>
                  <a:lnTo>
                    <a:pt x="2043144" y="8440"/>
                  </a:lnTo>
                  <a:lnTo>
                    <a:pt x="5147159" y="1330813"/>
                  </a:lnTo>
                  <a:lnTo>
                    <a:pt x="3984675" y="4059520"/>
                  </a:lnTo>
                  <a:lnTo>
                    <a:pt x="1550413" y="3022475"/>
                  </a:lnTo>
                  <a:lnTo>
                    <a:pt x="0" y="3022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3384550" y="2703361"/>
              <a:ext cx="14085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>
              <a:off x="2436078" y="1961094"/>
              <a:ext cx="0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1242886" y="2173502"/>
              <a:ext cx="0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>
              <a:off x="4660717" y="2470623"/>
              <a:ext cx="1386" cy="302054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자유형 43"/>
            <p:cNvSpPr/>
            <p:nvPr/>
          </p:nvSpPr>
          <p:spPr>
            <a:xfrm rot="792149">
              <a:off x="873680" y="2145407"/>
              <a:ext cx="4713544" cy="3767268"/>
            </a:xfrm>
            <a:custGeom>
              <a:avLst/>
              <a:gdLst>
                <a:gd name="connsiteX0" fmla="*/ 0 w 4713544"/>
                <a:gd name="connsiteY0" fmla="*/ 553671 h 3767268"/>
                <a:gd name="connsiteX1" fmla="*/ 2218276 w 4713544"/>
                <a:gd name="connsiteY1" fmla="*/ 553671 h 3767268"/>
                <a:gd name="connsiteX2" fmla="*/ 3517912 w 4713544"/>
                <a:gd name="connsiteY2" fmla="*/ 0 h 3767268"/>
                <a:gd name="connsiteX3" fmla="*/ 4713544 w 4713544"/>
                <a:gd name="connsiteY3" fmla="*/ 2806514 h 3767268"/>
                <a:gd name="connsiteX4" fmla="*/ 3393043 w 4713544"/>
                <a:gd name="connsiteY4" fmla="*/ 3369074 h 3767268"/>
                <a:gd name="connsiteX5" fmla="*/ 3393043 w 4713544"/>
                <a:gd name="connsiteY5" fmla="*/ 3519680 h 3767268"/>
                <a:gd name="connsiteX6" fmla="*/ 3039524 w 4713544"/>
                <a:gd name="connsiteY6" fmla="*/ 3519680 h 3767268"/>
                <a:gd name="connsiteX7" fmla="*/ 2458360 w 4713544"/>
                <a:gd name="connsiteY7" fmla="*/ 3767268 h 3767268"/>
                <a:gd name="connsiteX8" fmla="*/ 2352883 w 4713544"/>
                <a:gd name="connsiteY8" fmla="*/ 3519680 h 3767268"/>
                <a:gd name="connsiteX9" fmla="*/ 0 w 4713544"/>
                <a:gd name="connsiteY9" fmla="*/ 3519680 h 37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3544" h="3767268">
                  <a:moveTo>
                    <a:pt x="0" y="553671"/>
                  </a:moveTo>
                  <a:lnTo>
                    <a:pt x="2218276" y="553671"/>
                  </a:lnTo>
                  <a:lnTo>
                    <a:pt x="3517912" y="0"/>
                  </a:lnTo>
                  <a:lnTo>
                    <a:pt x="4713544" y="2806514"/>
                  </a:lnTo>
                  <a:lnTo>
                    <a:pt x="3393043" y="3369074"/>
                  </a:lnTo>
                  <a:lnTo>
                    <a:pt x="3393043" y="3519680"/>
                  </a:lnTo>
                  <a:lnTo>
                    <a:pt x="3039524" y="3519680"/>
                  </a:lnTo>
                  <a:lnTo>
                    <a:pt x="2458360" y="3767268"/>
                  </a:lnTo>
                  <a:lnTo>
                    <a:pt x="2352883" y="3519680"/>
                  </a:lnTo>
                  <a:lnTo>
                    <a:pt x="0" y="35196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50618" y="2028825"/>
              <a:ext cx="1096829" cy="3351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16200000">
              <a:off x="3559917" y="3313150"/>
              <a:ext cx="3393043" cy="1191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16995071">
              <a:off x="1738191" y="4616213"/>
              <a:ext cx="864733" cy="2517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21007650">
              <a:off x="3188295" y="5450997"/>
              <a:ext cx="3393043" cy="630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4660717" y="2469895"/>
              <a:ext cx="0" cy="302126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1242886" y="2173502"/>
              <a:ext cx="0" cy="302126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2565815" y="5599509"/>
            <a:ext cx="88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253312" y="2828399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8개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 rot="4500000">
            <a:off x="1993702" y="3475154"/>
            <a:ext cx="156877" cy="93568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위로 구부러진 화살표 6"/>
          <p:cNvSpPr/>
          <p:nvPr/>
        </p:nvSpPr>
        <p:spPr>
          <a:xfrm rot="20602712">
            <a:off x="3865010" y="4324892"/>
            <a:ext cx="719690" cy="321299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097" y="4237226"/>
            <a:ext cx="631188" cy="63118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0" y="4044113"/>
            <a:ext cx="631188" cy="6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43992" y="5657850"/>
            <a:ext cx="514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가까이 있는 </a:t>
            </a:r>
            <a:r>
              <a:rPr lang="ko-KR" altLang="en-US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장애물을 인식</a:t>
            </a:r>
          </a:p>
          <a:p>
            <a:pPr algn="ctr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장애물을 피하거나 멈춤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8982" y="1057200"/>
            <a:ext cx="2590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장애물인식</a:t>
            </a:r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AutoShape 2" descr="로봇청소기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605268" y="2015327"/>
            <a:ext cx="4077447" cy="2846345"/>
            <a:chOff x="1075124" y="1826641"/>
            <a:chExt cx="4814325" cy="3360738"/>
          </a:xfrm>
        </p:grpSpPr>
        <p:pic>
          <p:nvPicPr>
            <p:cNvPr id="4104" name="Picture 8" descr="관련 이미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1"/>
            <a:stretch/>
          </p:blipFill>
          <p:spPr bwMode="auto">
            <a:xfrm>
              <a:off x="1091000" y="1826641"/>
              <a:ext cx="4798449" cy="3360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075124" y="1981200"/>
              <a:ext cx="1685925" cy="1257300"/>
            </a:xfrm>
            <a:prstGeom prst="rect">
              <a:avLst/>
            </a:prstGeom>
            <a:solidFill>
              <a:srgbClr val="FAF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215" y="2536359"/>
            <a:ext cx="4084203" cy="23253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84696" y="2032174"/>
            <a:ext cx="1583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동작원리</a:t>
            </a:r>
            <a:r>
              <a:rPr lang="en-US" altLang="ko-KR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7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4215788" y="4494637"/>
            <a:ext cx="88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 flipV="1">
            <a:off x="3564953" y="5840695"/>
            <a:ext cx="108231" cy="791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 flipV="1">
            <a:off x="1857045" y="5434682"/>
            <a:ext cx="108231" cy="791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 flipV="1">
            <a:off x="3275955" y="4754238"/>
            <a:ext cx="270430" cy="2858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 flipV="1">
            <a:off x="3967417" y="4919961"/>
            <a:ext cx="270430" cy="2858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 flipV="1">
            <a:off x="2510798" y="4771454"/>
            <a:ext cx="174229" cy="2858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AutoShape 2" descr="로봇청소기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460375" y="2078311"/>
            <a:ext cx="6430720" cy="4475111"/>
            <a:chOff x="150618" y="1832049"/>
            <a:chExt cx="6430720" cy="4475111"/>
          </a:xfrm>
        </p:grpSpPr>
        <p:sp>
          <p:nvSpPr>
            <p:cNvPr id="36" name="자유형 35"/>
            <p:cNvSpPr/>
            <p:nvPr/>
          </p:nvSpPr>
          <p:spPr>
            <a:xfrm rot="21007650">
              <a:off x="756368" y="1832049"/>
              <a:ext cx="5147159" cy="4059520"/>
            </a:xfrm>
            <a:custGeom>
              <a:avLst/>
              <a:gdLst>
                <a:gd name="connsiteX0" fmla="*/ 2043144 w 5147159"/>
                <a:gd name="connsiteY0" fmla="*/ 0 h 4059520"/>
                <a:gd name="connsiteX1" fmla="*/ 2043144 w 5147159"/>
                <a:gd name="connsiteY1" fmla="*/ 8440 h 4059520"/>
                <a:gd name="connsiteX2" fmla="*/ 5147159 w 5147159"/>
                <a:gd name="connsiteY2" fmla="*/ 1330813 h 4059520"/>
                <a:gd name="connsiteX3" fmla="*/ 3984675 w 5147159"/>
                <a:gd name="connsiteY3" fmla="*/ 4059520 h 4059520"/>
                <a:gd name="connsiteX4" fmla="*/ 1550413 w 5147159"/>
                <a:gd name="connsiteY4" fmla="*/ 3022475 h 4059520"/>
                <a:gd name="connsiteX5" fmla="*/ 0 w 5147159"/>
                <a:gd name="connsiteY5" fmla="*/ 3022475 h 4059520"/>
                <a:gd name="connsiteX6" fmla="*/ 0 w 5147159"/>
                <a:gd name="connsiteY6" fmla="*/ 0 h 405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7159" h="4059520">
                  <a:moveTo>
                    <a:pt x="2043144" y="0"/>
                  </a:moveTo>
                  <a:lnTo>
                    <a:pt x="2043144" y="8440"/>
                  </a:lnTo>
                  <a:lnTo>
                    <a:pt x="5147159" y="1330813"/>
                  </a:lnTo>
                  <a:lnTo>
                    <a:pt x="3984675" y="4059520"/>
                  </a:lnTo>
                  <a:lnTo>
                    <a:pt x="1550413" y="3022475"/>
                  </a:lnTo>
                  <a:lnTo>
                    <a:pt x="0" y="3022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3384550" y="2703361"/>
              <a:ext cx="14085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>
              <a:off x="2436078" y="1961094"/>
              <a:ext cx="0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>
              <a:off x="1242886" y="2173502"/>
              <a:ext cx="0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4660717" y="2470623"/>
              <a:ext cx="1386" cy="302054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자유형 52"/>
            <p:cNvSpPr/>
            <p:nvPr/>
          </p:nvSpPr>
          <p:spPr>
            <a:xfrm rot="792149">
              <a:off x="873680" y="2145407"/>
              <a:ext cx="4713544" cy="3767268"/>
            </a:xfrm>
            <a:custGeom>
              <a:avLst/>
              <a:gdLst>
                <a:gd name="connsiteX0" fmla="*/ 0 w 4713544"/>
                <a:gd name="connsiteY0" fmla="*/ 553671 h 3767268"/>
                <a:gd name="connsiteX1" fmla="*/ 2218276 w 4713544"/>
                <a:gd name="connsiteY1" fmla="*/ 553671 h 3767268"/>
                <a:gd name="connsiteX2" fmla="*/ 3517912 w 4713544"/>
                <a:gd name="connsiteY2" fmla="*/ 0 h 3767268"/>
                <a:gd name="connsiteX3" fmla="*/ 4713544 w 4713544"/>
                <a:gd name="connsiteY3" fmla="*/ 2806514 h 3767268"/>
                <a:gd name="connsiteX4" fmla="*/ 3393043 w 4713544"/>
                <a:gd name="connsiteY4" fmla="*/ 3369074 h 3767268"/>
                <a:gd name="connsiteX5" fmla="*/ 3393043 w 4713544"/>
                <a:gd name="connsiteY5" fmla="*/ 3519680 h 3767268"/>
                <a:gd name="connsiteX6" fmla="*/ 3039524 w 4713544"/>
                <a:gd name="connsiteY6" fmla="*/ 3519680 h 3767268"/>
                <a:gd name="connsiteX7" fmla="*/ 2458360 w 4713544"/>
                <a:gd name="connsiteY7" fmla="*/ 3767268 h 3767268"/>
                <a:gd name="connsiteX8" fmla="*/ 2352883 w 4713544"/>
                <a:gd name="connsiteY8" fmla="*/ 3519680 h 3767268"/>
                <a:gd name="connsiteX9" fmla="*/ 0 w 4713544"/>
                <a:gd name="connsiteY9" fmla="*/ 3519680 h 37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3544" h="3767268">
                  <a:moveTo>
                    <a:pt x="0" y="553671"/>
                  </a:moveTo>
                  <a:lnTo>
                    <a:pt x="2218276" y="553671"/>
                  </a:lnTo>
                  <a:lnTo>
                    <a:pt x="3517912" y="0"/>
                  </a:lnTo>
                  <a:lnTo>
                    <a:pt x="4713544" y="2806514"/>
                  </a:lnTo>
                  <a:lnTo>
                    <a:pt x="3393043" y="3369074"/>
                  </a:lnTo>
                  <a:lnTo>
                    <a:pt x="3393043" y="3519680"/>
                  </a:lnTo>
                  <a:lnTo>
                    <a:pt x="3039524" y="3519680"/>
                  </a:lnTo>
                  <a:lnTo>
                    <a:pt x="2458360" y="3767268"/>
                  </a:lnTo>
                  <a:lnTo>
                    <a:pt x="2352883" y="3519680"/>
                  </a:lnTo>
                  <a:lnTo>
                    <a:pt x="0" y="35196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50618" y="2028825"/>
              <a:ext cx="1096829" cy="3351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16200000">
              <a:off x="3559917" y="3313150"/>
              <a:ext cx="3393043" cy="1191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16995071">
              <a:off x="1738191" y="4616213"/>
              <a:ext cx="864733" cy="2517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21007650">
              <a:off x="3188295" y="5450997"/>
              <a:ext cx="3393043" cy="630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4660717" y="2469895"/>
              <a:ext cx="0" cy="302126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1242886" y="2173502"/>
              <a:ext cx="0" cy="302126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4918982" y="1057200"/>
            <a:ext cx="2590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장애물인식</a:t>
            </a:r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791136" y="277444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하단의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 : 값이 크면 정지</a:t>
            </a:r>
          </a:p>
          <a:p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전면의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 : 값이 작으면 정지</a:t>
            </a:r>
          </a:p>
          <a:p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측면의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 : 값이 작으면 정지 </a:t>
            </a: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(값이 작으면 장애물 있음/값이 크면 장애물 없음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장애물 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끊어진길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벽 인식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멈춤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수동모드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890701" y="1518864"/>
            <a:ext cx="23342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 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회피 </a:t>
            </a:r>
            <a:r>
              <a:rPr lang="ko-KR" altLang="en-US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  <a:r>
              <a:rPr lang="en-US" altLang="ko-KR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87251" y="5814696"/>
            <a:ext cx="88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 flipV="1">
            <a:off x="2301320" y="5068244"/>
            <a:ext cx="270430" cy="2858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 flipV="1">
            <a:off x="3006725" y="5211160"/>
            <a:ext cx="270430" cy="2858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 flipV="1">
            <a:off x="4639561" y="5188217"/>
            <a:ext cx="174229" cy="2858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7" name="직사각형 4096"/>
          <p:cNvSpPr/>
          <p:nvPr/>
        </p:nvSpPr>
        <p:spPr>
          <a:xfrm>
            <a:off x="6561192" y="4467882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8개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98" name="직사각형 4097"/>
          <p:cNvSpPr/>
          <p:nvPr/>
        </p:nvSpPr>
        <p:spPr>
          <a:xfrm>
            <a:off x="6301312" y="49486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전면 : 1/3 지점, 2/3 지점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후면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1/3지점, 2/3지점   </a:t>
            </a:r>
          </a:p>
          <a:p>
            <a:pPr lvl="1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: 뒷바퀴의 양옆</a:t>
            </a:r>
          </a:p>
          <a:p>
            <a:pPr lvl="1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 : 앞바퀴의 바로 앞에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561192" y="2288305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8개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4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8432" y="1038150"/>
            <a:ext cx="368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</a:t>
            </a:r>
            <a:r>
              <a:rPr lang="ko-KR" altLang="en-US" sz="20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7675" y="5657699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실시간으로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주변을 확인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 센서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직접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90" y="1900816"/>
            <a:ext cx="5775435" cy="32464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2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26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2478" y="5690275"/>
            <a:ext cx="783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음성을 인식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수동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모드로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돌려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자동하면 나한테옴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stop,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경보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울려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7107" y="1057200"/>
            <a:ext cx="198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음성인식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주행</a:t>
            </a:r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681843"/>
            <a:ext cx="6032954" cy="34474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3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75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9618" y="5760134"/>
            <a:ext cx="378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주행모드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정지 모드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OFF)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4157" y="1057200"/>
            <a:ext cx="35868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도난시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 위치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인식</a:t>
            </a:r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58735" y="5760134"/>
            <a:ext cx="4105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GPS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좌표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항시 보여줌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31" y="2459088"/>
            <a:ext cx="4855027" cy="2722512"/>
          </a:xfrm>
          <a:prstGeom prst="rect">
            <a:avLst/>
          </a:prstGeom>
        </p:spPr>
      </p:pic>
      <p:sp>
        <p:nvSpPr>
          <p:cNvPr id="15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4" name="Picture 4" descr="알림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18" y="2433307"/>
            <a:ext cx="4447012" cy="272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4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49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91" y="691558"/>
            <a:ext cx="10361083" cy="5753660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1357" y="430453"/>
            <a:ext cx="2399214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구성도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52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1356" y="430453"/>
            <a:ext cx="3295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 및 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49" y="2622060"/>
            <a:ext cx="2962052" cy="3209924"/>
          </a:xfrm>
          <a:prstGeom prst="rect">
            <a:avLst/>
          </a:prstGeom>
        </p:spPr>
      </p:pic>
      <p:pic>
        <p:nvPicPr>
          <p:cNvPr id="8" name="Picture 2" descr="갤럭시s8 LOG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62" y="1684281"/>
            <a:ext cx="2607026" cy="93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698403"/>
              </p:ext>
            </p:extLst>
          </p:nvPr>
        </p:nvGraphicFramePr>
        <p:xfrm>
          <a:off x="4927348" y="1582304"/>
          <a:ext cx="6317259" cy="4337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242"/>
                <a:gridCol w="4660017"/>
              </a:tblGrid>
              <a:tr h="27069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구분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갤럭시 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S8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 및 무게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155g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디스플레이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패널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삼성 인피니티 디스플레이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크기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5.8" (14.73 cm)</a:t>
                      </a:r>
                    </a:p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2,960 x 1,440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 밀도</a:t>
                      </a:r>
                      <a:r>
                        <a:rPr lang="ko-KR" altLang="en-US" sz="10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567.6 ppi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메모리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LPDDR4X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4 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듀얼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1866 MHz)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배터리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용량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3000 </a:t>
                      </a:r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mAh</a:t>
                      </a:r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엑시노스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-CPU:M2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MP4 2.3GHz CPU+ARM Cortex-A53 MP4 1.7GHz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-GPU: ARM Mail-G71 MP20 546MHz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MICRO</a:t>
                      </a:r>
                      <a:r>
                        <a:rPr lang="en-US" altLang="ko-KR" sz="1100" b="1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SD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256GB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전면 카메라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800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en-US" altLang="ko-KR" sz="1000" b="0" i="0" u="none" strike="noStrike" kern="1200" smtClean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후면 카메라</a:t>
                      </a: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LTE CAT.16.13, HSPA+42MBPS, HSDPA &amp; HSUPA &amp; UMTS,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GSM &amp; EDGE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연결성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-WI-FI 802.11a/b/g/n/ac,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5.0/ aptX codec, NFC, ANT+, MST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-USB 3.1 C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3.5MM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안드로이드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미드나이트 블랙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오키드 그레이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아크틱실버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코랄 블루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메이플 골드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6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03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 및 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18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64" y="1622774"/>
            <a:ext cx="2484847" cy="24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9364" y="4584700"/>
            <a:ext cx="322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1.8.5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20" name="Picture 4" descr="안드로이드 스튜디오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724375"/>
            <a:ext cx="2760942" cy="24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3175" y="4584700"/>
            <a:ext cx="322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STUDIO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6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1819" y="430453"/>
            <a:ext cx="1441781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업무분담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3" y="1425575"/>
            <a:ext cx="9488488" cy="41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http://cfile22.uf.tistory.com/image/221613365768A55A226FE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270" r="23536" b="1830"/>
          <a:stretch/>
        </p:blipFill>
        <p:spPr bwMode="auto">
          <a:xfrm>
            <a:off x="4018327" y="-38910"/>
            <a:ext cx="8170433" cy="6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954016" y="-4"/>
            <a:ext cx="8267168" cy="6859488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903" y="2856296"/>
            <a:ext cx="353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903" y="3465612"/>
            <a:ext cx="304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나눔바른고딕 Light" panose="020B0603020101020101" pitchFamily="50" charset="-127"/>
              </a:rPr>
              <a:t>SMART CARRIER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Microsoft JhengHei UI Light" panose="020B0304030504040204" pitchFamily="34" charset="-120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4260" y="2987522"/>
            <a:ext cx="0" cy="901655"/>
          </a:xfrm>
          <a:prstGeom prst="line">
            <a:avLst/>
          </a:prstGeom>
          <a:noFill/>
          <a:ln w="762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5367004" y="1245037"/>
            <a:ext cx="482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 연구 개요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배경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목표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개대효과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92236" y="118348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79704" y="2505373"/>
            <a:ext cx="482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주제 및 연구 사례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사례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92236" y="244381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79704" y="3786026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구현기능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구현 기능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92236" y="372447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05648" y="779172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시스템 구성도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30880" y="71761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30880" y="185851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18348" y="3074853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업무분담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업무분담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30880" y="3013297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9704" y="5023977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시나리오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시스템 시나리오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2236" y="496242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30880" y="410786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18348" y="4186581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 및 출처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참고 문헌 및 출처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05648" y="1928612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 및 개발방법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개발 환경 및 개발방법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30880" y="5357904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18348" y="5436616"/>
            <a:ext cx="482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</a:t>
            </a: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|GIT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주소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4468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1819" y="430453"/>
            <a:ext cx="1441781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수행일정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4428"/>
            <a:ext cx="8486434" cy="320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1819" y="430453"/>
            <a:ext cx="2356181" cy="5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참고문헌 및 </a:t>
            </a:r>
            <a:r>
              <a:rPr lang="ko-KR" altLang="en-US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출처</a:t>
            </a:r>
          </a:p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9849" y="958252"/>
            <a:ext cx="52517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smtClean="0"/>
              <a:t>P2</a:t>
            </a:r>
          </a:p>
          <a:p>
            <a:r>
              <a:rPr lang="en-US" altLang="ko-KR" sz="900"/>
              <a:t>http://mariooutletblog.com/506</a:t>
            </a:r>
          </a:p>
          <a:p>
            <a:r>
              <a:rPr lang="en-US" altLang="ko-KR" sz="900" smtClean="0"/>
              <a:t>P3</a:t>
            </a:r>
          </a:p>
          <a:p>
            <a:r>
              <a:rPr lang="en-US" altLang="ko-KR" sz="900"/>
              <a:t>http://magazine.hankyung.com/business/apps/news?popup=0&amp;nid=01&amp;nkey=2013042400908000171&amp;mode=sub_view</a:t>
            </a:r>
          </a:p>
          <a:p>
            <a:r>
              <a:rPr lang="en-US" altLang="ko-KR" sz="900" smtClean="0"/>
              <a:t>P4</a:t>
            </a:r>
          </a:p>
          <a:p>
            <a:r>
              <a:rPr lang="ko-KR" altLang="en-US" sz="900" smtClean="0"/>
              <a:t>http</a:t>
            </a:r>
            <a:r>
              <a:rPr lang="ko-KR" altLang="en-US" sz="900"/>
              <a:t>://blog.naver.com/PostView.nhn?blogId=uponsky&amp;logNo=220791980936&amp;parentCategoryNo=61&amp;categoryNo=&amp;viewDate=&amp;</a:t>
            </a:r>
            <a:r>
              <a:rPr lang="ko-KR" altLang="en-US" sz="900" smtClean="0"/>
              <a:t>isShowPopularPosts=true&amp;from=search</a:t>
            </a:r>
            <a:endParaRPr lang="en-US" altLang="ko-KR" sz="900" smtClean="0"/>
          </a:p>
          <a:p>
            <a:r>
              <a:rPr lang="en-US" altLang="ko-KR" sz="900" smtClean="0"/>
              <a:t>P5-P6</a:t>
            </a:r>
          </a:p>
          <a:p>
            <a:r>
              <a:rPr lang="en-US" altLang="ko-KR" sz="900"/>
              <a:t>http://blog.naver.com/PostView.nhn?blogId=gftravel&amp;logNo=220945100886&amp;parentCategoryNo=&amp;categoryNo=25&amp;viewDate=&amp;</a:t>
            </a:r>
            <a:r>
              <a:rPr lang="en-US" altLang="ko-KR" sz="900" smtClean="0"/>
              <a:t>isShowPopularPosts=true&amp;from=search</a:t>
            </a:r>
          </a:p>
          <a:p>
            <a:endParaRPr lang="en-US" altLang="ko-KR" sz="900" smtClean="0"/>
          </a:p>
          <a:p>
            <a:r>
              <a:rPr lang="en-US" altLang="ko-KR" sz="900" smtClean="0"/>
              <a:t>P7</a:t>
            </a:r>
          </a:p>
          <a:p>
            <a:r>
              <a:rPr lang="ko-KR" altLang="en-US" sz="900" smtClean="0"/>
              <a:t>실내 </a:t>
            </a:r>
            <a:r>
              <a:rPr lang="ko-KR" altLang="en-US" sz="900"/>
              <a:t>http://www.soulecos.com/?p=367</a:t>
            </a:r>
          </a:p>
          <a:p>
            <a:r>
              <a:rPr lang="ko-KR" altLang="en-US" sz="900" smtClean="0"/>
              <a:t>실외 </a:t>
            </a:r>
            <a:r>
              <a:rPr lang="ko-KR" altLang="en-US" sz="900"/>
              <a:t>http://www.desktopwallpapers4.me/beaches/sparkling-sea-21454/</a:t>
            </a:r>
          </a:p>
          <a:p>
            <a:endParaRPr lang="en-US" altLang="ko-KR" sz="900"/>
          </a:p>
          <a:p>
            <a:r>
              <a:rPr lang="en-US" altLang="ko-KR" sz="900" smtClean="0"/>
              <a:t>P8</a:t>
            </a:r>
          </a:p>
          <a:p>
            <a:r>
              <a:rPr lang="ko-KR" altLang="en-US" sz="900" smtClean="0"/>
              <a:t>태블릿 </a:t>
            </a:r>
            <a:r>
              <a:rPr lang="ko-KR" altLang="en-US" sz="900"/>
              <a:t>https://</a:t>
            </a:r>
            <a:r>
              <a:rPr lang="ko-KR" altLang="en-US" sz="900" smtClean="0"/>
              <a:t>www.youtube.com/watch?v=kqWZsgTnD1I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en-US" altLang="ko-KR" sz="900" smtClean="0"/>
              <a:t>P9-P10</a:t>
            </a:r>
          </a:p>
          <a:p>
            <a:r>
              <a:rPr lang="ko-KR" altLang="en-US" sz="900"/>
              <a:t>로보청소기  </a:t>
            </a:r>
          </a:p>
          <a:p>
            <a:r>
              <a:rPr lang="ko-KR" altLang="en-US" sz="900"/>
              <a:t>http://blog.naver.com/PostView.nhn?blogId=ha2684&amp;logNo=220986664396&amp;parentCategoryNo=&amp;categoryNo=10&amp;viewDate=&amp;isShowPopularPosts=false&amp;from=postView</a:t>
            </a:r>
          </a:p>
          <a:p>
            <a:r>
              <a:rPr lang="ko-KR" altLang="en-US" sz="900"/>
              <a:t>음파원리</a:t>
            </a:r>
          </a:p>
          <a:p>
            <a:r>
              <a:rPr lang="ko-KR" altLang="en-US" sz="900"/>
              <a:t>https://www.google.co.kr/url?sa=i&amp;rct=j&amp;q=&amp;esrc=s&amp;source=images&amp;cd=&amp;ved=0ahUKEwion5qR8pXYAhXMu7wKHS34AKQQjRwIBw&amp;url=https%3A%2F%2Fdjgsi974.wordpress.com%2F2015%2F03%2F01%2Fgestion-du-detecteur-dobstacle-a-ultrason-ping%2F&amp;psig=AOvVaw26vahwjQ-VZGYWrfp1LQbl&amp;ust=1513766587756327</a:t>
            </a:r>
          </a:p>
          <a:p>
            <a:r>
              <a:rPr lang="ko-KR" altLang="en-US" sz="900"/>
              <a:t>음성인식</a:t>
            </a:r>
          </a:p>
          <a:p>
            <a:r>
              <a:rPr lang="en-US" altLang="ko-KR" sz="900"/>
              <a:t>https://www.infobae.com/2016/05/19/1812614-un-asistente-voz-permitira-organizar-el-hogar-celular</a:t>
            </a:r>
            <a:r>
              <a:rPr lang="en-US" altLang="ko-KR" sz="900" smtClean="0"/>
              <a:t>/</a:t>
            </a:r>
          </a:p>
          <a:p>
            <a:endParaRPr lang="ko-KR" altLang="en-US" sz="900"/>
          </a:p>
          <a:p>
            <a:r>
              <a:rPr lang="ko-KR" altLang="en-US" sz="900"/>
              <a:t>알람</a:t>
            </a:r>
          </a:p>
          <a:p>
            <a:r>
              <a:rPr lang="ko-KR" altLang="en-US" sz="900"/>
              <a:t>http://</a:t>
            </a:r>
            <a:r>
              <a:rPr lang="ko-KR" altLang="en-US" sz="900" smtClean="0"/>
              <a:t>www.itworld.co.kr/news/93639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en-US" altLang="ko-KR" sz="900" smtClean="0"/>
              <a:t>P11</a:t>
            </a:r>
          </a:p>
          <a:p>
            <a:r>
              <a:rPr lang="ko-KR" altLang="en-US" sz="900"/>
              <a:t>지도      : http://</a:t>
            </a:r>
            <a:r>
              <a:rPr lang="ko-KR" altLang="en-US" sz="900" smtClean="0"/>
              <a:t>cfile28.uf.tistory.com/image/200DAC415156F0C71ADE56</a:t>
            </a:r>
            <a:endParaRPr lang="en-US" altLang="ko-KR" sz="900" smtClean="0"/>
          </a:p>
          <a:p>
            <a:endParaRPr lang="en-US" altLang="ko-KR" sz="900" smtClean="0"/>
          </a:p>
          <a:p>
            <a:endParaRPr lang="en-US" altLang="ko-KR" sz="900"/>
          </a:p>
          <a:p>
            <a:endParaRPr lang="ko-KR" altLang="en-US" sz="900"/>
          </a:p>
        </p:txBody>
      </p:sp>
      <p:sp>
        <p:nvSpPr>
          <p:cNvPr id="9" name="직사각형 8"/>
          <p:cNvSpPr/>
          <p:nvPr/>
        </p:nvSpPr>
        <p:spPr>
          <a:xfrm>
            <a:off x="5988050" y="938209"/>
            <a:ext cx="56769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smtClean="0"/>
              <a:t>P12</a:t>
            </a:r>
          </a:p>
          <a:p>
            <a:r>
              <a:rPr lang="en-US" altLang="ko-KR" sz="900" smtClean="0"/>
              <a:t>https</a:t>
            </a:r>
            <a:r>
              <a:rPr lang="en-US" altLang="ko-KR" sz="900"/>
              <a:t>://www.aliexpress.com/item-img/Free-Shipping-hc-06-HC-06-RF-Wireless-Bluetooth-Transceiver-Slave-Module-RS232-TTL-to-UART/32713110703.html</a:t>
            </a:r>
          </a:p>
          <a:p>
            <a:endParaRPr lang="en-US" altLang="ko-KR" sz="900"/>
          </a:p>
          <a:p>
            <a:r>
              <a:rPr lang="en-US" altLang="ko-KR" sz="900"/>
              <a:t>https://korean.alibaba.com/product-detail/bluetooth-beacon-module-uart-beacon-chip-nrf51822-60425043784.html</a:t>
            </a:r>
          </a:p>
          <a:p>
            <a:endParaRPr lang="en-US" altLang="ko-KR" sz="900"/>
          </a:p>
          <a:p>
            <a:r>
              <a:rPr lang="en-US" altLang="ko-KR" sz="900"/>
              <a:t>http://blog.naver.com/PostView.nhn?blogId=mistyluv78&amp;logNo=220967549972&amp;parentCategoryNo=&amp;categoryNo=308&amp;viewDate=&amp;isShowPopularPosts=true&amp;from=search</a:t>
            </a:r>
          </a:p>
          <a:p>
            <a:endParaRPr lang="en-US" altLang="ko-KR" sz="900"/>
          </a:p>
          <a:p>
            <a:r>
              <a:rPr lang="ko-KR" altLang="en-US" sz="900"/>
              <a:t>DC모터 드라이브   : https://ko.aliexpress.com/item/10pcs-lot-L9110S-DC-Stepper-Motor-Driver-Board-H-Bridge-L9110-for-arduino-Free-Shipping-Dropshipping/32251090078.html?spm=a2g12.search0104.3.8.36ZKCk&amp;ws_ab_test=searchweb0_0,searchweb201602_1_10152_10151_10065_10344_10068_10345_10342_10325_10343_51102_10546_10340_10548_10341_10609_10541_10084_10083_10307_10610_10312_10313_10059_10314_10534_100031_10604_10603_10103_10605_10594_10142_10107,searchweb201603_32,ppcSwitch_2&amp;algo_expid=4008a8df-576a-485c-8533-cd3cbed3737c-1&amp;algo_pvid=4008a8df-576a-485c-8533-cd3cbed3737c&amp;rmStoreLevelAB=5</a:t>
            </a:r>
          </a:p>
          <a:p>
            <a:endParaRPr lang="en-US" altLang="ko-KR" sz="900"/>
          </a:p>
          <a:p>
            <a:r>
              <a:rPr lang="ko-KR" altLang="en-US" sz="900"/>
              <a:t>DC 모터      : https://www.maxonmotor.co.kr/medias/sys_master/root/8815885156382/RE25.jpg</a:t>
            </a:r>
            <a:endParaRPr lang="en-US" altLang="ko-KR" sz="900"/>
          </a:p>
          <a:p>
            <a:endParaRPr lang="en-US" altLang="ko-KR" sz="900"/>
          </a:p>
          <a:p>
            <a:r>
              <a:rPr lang="ko-KR" altLang="en-US" sz="900"/>
              <a:t>초음파 모듈      : https://kocoafab.cc/data/140923101536.jpg</a:t>
            </a:r>
            <a:endParaRPr lang="en-US" altLang="ko-KR" sz="900"/>
          </a:p>
          <a:p>
            <a:endParaRPr lang="en-US" altLang="ko-KR" sz="900"/>
          </a:p>
          <a:p>
            <a:r>
              <a:rPr lang="ko-KR" altLang="en-US" sz="900"/>
              <a:t>와이파이 모듈   : http://www.ezyhero.com/wp-content/uploads/2017/09/6964353_1582c576-5b59-48cd-8b90-dc3ab3406c77.png</a:t>
            </a:r>
          </a:p>
          <a:p>
            <a:endParaRPr lang="ko-KR" altLang="en-US" sz="900"/>
          </a:p>
          <a:p>
            <a:r>
              <a:rPr lang="ko-KR" altLang="en-US" sz="900"/>
              <a:t>아두이노      : http://www.numericana.com/answer/arduino-r3.jpg</a:t>
            </a:r>
            <a:endParaRPr lang="en-US" altLang="ko-KR" sz="900"/>
          </a:p>
          <a:p>
            <a:endParaRPr lang="en-US" altLang="ko-KR" sz="900"/>
          </a:p>
          <a:p>
            <a:r>
              <a:rPr lang="ko-KR" altLang="en-US" sz="900"/>
              <a:t>13P </a:t>
            </a:r>
            <a:endParaRPr lang="en-US" altLang="ko-KR" sz="900"/>
          </a:p>
          <a:p>
            <a:r>
              <a:rPr lang="ko-KR" altLang="en-US" sz="900"/>
              <a:t>갤럭시S8 본체   : http://ae.pricenacdn.com/files/images/products/original/2/Samsung-Galaxy-S8-plus-Dual-Sim-64GB-4G-LTE_12750295_05ab61ced92d24a622e066b31a0ef0d5_t.jpg</a:t>
            </a:r>
          </a:p>
          <a:p>
            <a:r>
              <a:rPr lang="ko-KR" altLang="en-US" sz="900"/>
              <a:t>갤럭시S8 로고   : http://pixensity.com/wp-content/uploads/2012/07/250px-Samsung_Galaxy_S8_logo.svg_.png</a:t>
            </a:r>
            <a:endParaRPr lang="en-US" altLang="ko-KR" sz="900"/>
          </a:p>
          <a:p>
            <a:endParaRPr lang="ko-KR" altLang="en-US" sz="900"/>
          </a:p>
          <a:p>
            <a:r>
              <a:rPr lang="ko-KR" altLang="en-US" sz="900"/>
              <a:t>14P</a:t>
            </a:r>
            <a:endParaRPr lang="en-US" altLang="ko-KR" sz="900"/>
          </a:p>
          <a:p>
            <a:r>
              <a:rPr lang="ko-KR" altLang="en-US" sz="900"/>
              <a:t>아두이노      : http://damianopicci.com/wp-content/uploads/2016/12/arduino-icon-2-559x559.png</a:t>
            </a:r>
            <a:endParaRPr lang="en-US" altLang="ko-KR" sz="900"/>
          </a:p>
          <a:p>
            <a:r>
              <a:rPr lang="ko-KR" altLang="en-US" sz="900"/>
              <a:t>안드로이드 스튜디오   : https://upload.wikimedia.org/wikipedia/commons/thumb/3/34/Android_Studio_icon.svg/600px-Android_Studio_icon.svg.png</a:t>
            </a:r>
          </a:p>
          <a:p>
            <a:endParaRPr lang="en-US" altLang="ko-KR" sz="900" smtClean="0"/>
          </a:p>
          <a:p>
            <a:r>
              <a:rPr lang="ko-KR" altLang="en-US" sz="900" smtClean="0"/>
              <a:t>코와로봇 사양 </a:t>
            </a:r>
            <a:r>
              <a:rPr lang="en-US" altLang="ko-KR" sz="900" smtClean="0"/>
              <a:t>: http</a:t>
            </a:r>
            <a:r>
              <a:rPr lang="en-US" altLang="ko-KR" sz="900"/>
              <a:t>://www.cowarobot.co.kr/r1/specs.html</a:t>
            </a:r>
          </a:p>
        </p:txBody>
      </p:sp>
    </p:spTree>
    <p:extLst>
      <p:ext uri="{BB962C8B-B14F-4D97-AF65-F5344CB8AC3E}">
        <p14:creationId xmlns:p14="http://schemas.microsoft.com/office/powerpoint/2010/main" val="566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1820" y="430453"/>
            <a:ext cx="796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GIT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27700" y="2960177"/>
            <a:ext cx="10011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/>
              <a:t>http://github.com/GnmG0908/WMC</a:t>
            </a: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41650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82083" y="2882325"/>
            <a:ext cx="324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6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47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여행 산업 시장 규모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5" y="1836048"/>
            <a:ext cx="425087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1907" y="4530657"/>
            <a:ext cx="4876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여행자 수 증가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인한 캐리어 사용 증가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여행을 가면 캐리어는 굉장히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무거운 짐</a:t>
            </a:r>
            <a:endParaRPr lang="en-US" altLang="ko-KR" sz="200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312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2975" y="1802728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사용자들이 보다 스마트하고 편안한 사용감을 제공 받을 수 있도록 함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3125" y="33723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2975" y="3858723"/>
            <a:ext cx="4876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자율주행 스마트 캐리어 와 어플리케이션을 통해서 여행자들에게 </a:t>
            </a:r>
            <a:r>
              <a:rPr lang="ko-KR" altLang="en-US" sz="20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높여주도록 한다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4106" name="Picture 10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31" y="691558"/>
            <a:ext cx="2678614" cy="5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GIF courtesy COWAROBOT.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63" y="1367435"/>
            <a:ext cx="8956954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3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4106" name="Picture 10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31" y="691558"/>
            <a:ext cx="2678614" cy="5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966539" y="4505828"/>
            <a:ext cx="48254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스마트폰용 앱에 내장된 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 위치추적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거리 감지, 알람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76579" y="1616076"/>
            <a:ext cx="5543097" cy="4605827"/>
            <a:chOff x="400503" y="1438276"/>
            <a:chExt cx="6116411" cy="50822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503" y="1438276"/>
              <a:ext cx="6116411" cy="356549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503" y="5003766"/>
              <a:ext cx="6116411" cy="151671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6966539" y="2530194"/>
            <a:ext cx="4972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밴드의 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RF주파수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자율주행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0215" y="166752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rgbClr val="2FA1D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</a:t>
            </a:r>
            <a:endParaRPr lang="ko-KR" altLang="en-US" sz="2000">
              <a:solidFill>
                <a:srgbClr val="2FA1D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66539" y="3526857"/>
            <a:ext cx="341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장애물 인지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666198" y="2367815"/>
            <a:ext cx="3382040" cy="250257"/>
          </a:xfrm>
          <a:prstGeom prst="rect">
            <a:avLst/>
          </a:prstGeom>
          <a:noFill/>
          <a:ln w="28575">
            <a:solidFill>
              <a:srgbClr val="2FA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39160" y="3734663"/>
            <a:ext cx="5409077" cy="246787"/>
          </a:xfrm>
          <a:prstGeom prst="rect">
            <a:avLst/>
          </a:prstGeom>
          <a:noFill/>
          <a:ln w="28575">
            <a:solidFill>
              <a:srgbClr val="2FA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39160" y="5220377"/>
            <a:ext cx="2818415" cy="246787"/>
          </a:xfrm>
          <a:prstGeom prst="rect">
            <a:avLst/>
          </a:prstGeom>
          <a:noFill/>
          <a:ln w="28575">
            <a:solidFill>
              <a:srgbClr val="2FA1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376819" y="2491482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76819" y="3518922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76819" y="4615240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65438" y="1631979"/>
            <a:ext cx="416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밴드</a:t>
            </a:r>
            <a:r>
              <a:rPr lang="ko-KR" altLang="en-US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endParaRPr lang="en-US" altLang="ko-KR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18000" y="3738078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별도의 스마트 밴드 착용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3675" y="4214698"/>
            <a:ext cx="6440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</a:t>
            </a:r>
            <a:r>
              <a:rPr lang="ko-KR" altLang="en-US" sz="24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에는 </a:t>
            </a:r>
            <a:r>
              <a:rPr lang="ko-KR" altLang="en-US" sz="24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이상</a:t>
            </a:r>
            <a:r>
              <a:rPr lang="ko-KR" altLang="en-US" sz="24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인하여 잘따라오지 않음</a:t>
            </a:r>
            <a:endParaRPr lang="ko-KR" altLang="en-US" sz="24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762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라덴 캐리어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/>
        </p:blipFill>
        <p:spPr bwMode="auto">
          <a:xfrm>
            <a:off x="0" y="2527308"/>
            <a:ext cx="4286250" cy="43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1510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구현 기능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원호 3"/>
          <p:cNvSpPr/>
          <p:nvPr/>
        </p:nvSpPr>
        <p:spPr>
          <a:xfrm rot="1800000">
            <a:off x="1470356" y="1899255"/>
            <a:ext cx="2489200" cy="2489200"/>
          </a:xfrm>
          <a:prstGeom prst="arc">
            <a:avLst/>
          </a:prstGeom>
          <a:ln w="28575">
            <a:solidFill>
              <a:srgbClr val="1C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800000">
            <a:off x="1818246" y="2180783"/>
            <a:ext cx="1812470" cy="1931340"/>
          </a:xfrm>
          <a:prstGeom prst="arc">
            <a:avLst/>
          </a:prstGeom>
          <a:ln w="28575">
            <a:solidFill>
              <a:srgbClr val="4CD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/>
          <p:cNvSpPr/>
          <p:nvPr/>
        </p:nvSpPr>
        <p:spPr>
          <a:xfrm rot="1800000">
            <a:off x="1210096" y="1588672"/>
            <a:ext cx="3067054" cy="3067054"/>
          </a:xfrm>
          <a:prstGeom prst="arc">
            <a:avLst/>
          </a:prstGeom>
          <a:ln w="28575">
            <a:solidFill>
              <a:srgbClr val="00D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/>
          <p:cNvSpPr/>
          <p:nvPr/>
        </p:nvSpPr>
        <p:spPr>
          <a:xfrm rot="1800000">
            <a:off x="2094834" y="2502093"/>
            <a:ext cx="1243782" cy="1300150"/>
          </a:xfrm>
          <a:prstGeom prst="arc">
            <a:avLst/>
          </a:prstGeom>
          <a:ln w="28575">
            <a:solidFill>
              <a:srgbClr val="64D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98421" y="1678076"/>
            <a:ext cx="566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센서와 </a:t>
            </a:r>
            <a:r>
              <a:rPr lang="ko-KR" altLang="en-US" sz="3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r>
              <a:rPr lang="ko-KR" altLang="en-US" sz="24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98421" y="2878405"/>
            <a:ext cx="53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초음파 센서를 손잡이에 부착하여 장애물 자각한다</a:t>
            </a:r>
            <a:endParaRPr lang="en-US" altLang="ko-KR" sz="12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카메라를 통해 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openCV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를 사용해 주인을 따라 가도록 주행을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98421" y="3950264"/>
            <a:ext cx="5660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센서를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98421" y="4965927"/>
            <a:ext cx="566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앱을 연동 후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휴대폰 내의 자이로 센서를 이용하여 직관적인 주행이 가능하도록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 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0483" y="1614992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80483" y="3865787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7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라덴 캐리어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/>
        </p:blipFill>
        <p:spPr bwMode="auto">
          <a:xfrm>
            <a:off x="0" y="2527308"/>
            <a:ext cx="4286250" cy="43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01620" y="3828348"/>
            <a:ext cx="5660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도난 방지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위한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 시스템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01620" y="4818291"/>
            <a:ext cx="5660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사용자로부터 일정 거리 이상 멀어지면 앱으로 알림이 가며 캐리어 자체 내의 소리가 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</a:t>
            </a: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실시간 좌표 확인 가능</a:t>
            </a:r>
            <a:endParaRPr lang="en-US" altLang="ko-KR" sz="12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가방까지의 거리 계산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8" name="원호 17"/>
          <p:cNvSpPr/>
          <p:nvPr/>
        </p:nvSpPr>
        <p:spPr>
          <a:xfrm rot="1800000">
            <a:off x="1470356" y="1899255"/>
            <a:ext cx="2489200" cy="2489200"/>
          </a:xfrm>
          <a:prstGeom prst="arc">
            <a:avLst/>
          </a:prstGeom>
          <a:ln w="28575">
            <a:solidFill>
              <a:srgbClr val="1C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/>
          <p:cNvSpPr/>
          <p:nvPr/>
        </p:nvSpPr>
        <p:spPr>
          <a:xfrm rot="1800000">
            <a:off x="1818246" y="2180783"/>
            <a:ext cx="1812470" cy="1931340"/>
          </a:xfrm>
          <a:prstGeom prst="arc">
            <a:avLst/>
          </a:prstGeom>
          <a:ln w="28575">
            <a:solidFill>
              <a:srgbClr val="4CD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원호 19"/>
          <p:cNvSpPr/>
          <p:nvPr/>
        </p:nvSpPr>
        <p:spPr>
          <a:xfrm rot="1800000">
            <a:off x="1210096" y="1588672"/>
            <a:ext cx="3067054" cy="3067054"/>
          </a:xfrm>
          <a:prstGeom prst="arc">
            <a:avLst/>
          </a:prstGeom>
          <a:ln w="28575">
            <a:solidFill>
              <a:srgbClr val="00D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호 20"/>
          <p:cNvSpPr/>
          <p:nvPr/>
        </p:nvSpPr>
        <p:spPr>
          <a:xfrm rot="1800000">
            <a:off x="2094834" y="2502093"/>
            <a:ext cx="1243782" cy="1300150"/>
          </a:xfrm>
          <a:prstGeom prst="arc">
            <a:avLst/>
          </a:prstGeom>
          <a:ln w="28575">
            <a:solidFill>
              <a:srgbClr val="64D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1510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구현 기능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01621" y="1770409"/>
            <a:ext cx="5660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음성인식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01620" y="2819378"/>
            <a:ext cx="566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앱을 연동 후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음성 인식을 하면 음성에 따라 캐리어가 주행 가능하도록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 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7245" y="1695887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7246" y="3720520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2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8786" y="430453"/>
            <a:ext cx="3278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7024" y="1036258"/>
            <a:ext cx="474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이용한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91225" y="5397025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OR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거리가 멀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주인을 따라다니도록 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3353" y="54260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실내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거리가 가까울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경우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 주인을 따라다니도록 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 descr="실내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3"/>
          <a:stretch/>
        </p:blipFill>
        <p:spPr bwMode="auto">
          <a:xfrm>
            <a:off x="1114197" y="2280928"/>
            <a:ext cx="4554311" cy="246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바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3" y="2280929"/>
            <a:ext cx="3951288" cy="246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3536</TotalTime>
  <Words>964</Words>
  <Application>Microsoft Office PowerPoint</Application>
  <PresentationFormat>와이드스크린</PresentationFormat>
  <Paragraphs>277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08서울남산체 L</vt:lpstr>
      <vt:lpstr>맑은 고딕</vt:lpstr>
      <vt:lpstr>나눔바른고딕 Light</vt:lpstr>
      <vt:lpstr>Arial</vt:lpstr>
      <vt:lpstr>나눔바른고딕 UltraLight</vt:lpstr>
      <vt:lpstr>나눔스퀘어</vt:lpstr>
      <vt:lpstr>나눔스퀘어 ExtraBold</vt:lpstr>
      <vt:lpstr>Microsoft JhengHei UI Light</vt:lpstr>
      <vt:lpstr>Wingdings</vt:lpstr>
      <vt:lpstr>나눔스퀘어 Bold</vt:lpstr>
      <vt:lpstr>HY나무L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박세령</cp:lastModifiedBy>
  <cp:revision>160</cp:revision>
  <dcterms:created xsi:type="dcterms:W3CDTF">2017-09-24T09:27:15Z</dcterms:created>
  <dcterms:modified xsi:type="dcterms:W3CDTF">2018-01-22T08:06:01Z</dcterms:modified>
</cp:coreProperties>
</file>